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8"/>
  </p:notesMasterIdLst>
  <p:sldIdLst>
    <p:sldId id="258" r:id="rId2"/>
    <p:sldId id="261" r:id="rId3"/>
    <p:sldId id="307" r:id="rId4"/>
    <p:sldId id="281" r:id="rId5"/>
    <p:sldId id="321" r:id="rId6"/>
    <p:sldId id="322" r:id="rId7"/>
    <p:sldId id="323" r:id="rId8"/>
    <p:sldId id="312" r:id="rId9"/>
    <p:sldId id="314" r:id="rId10"/>
    <p:sldId id="324" r:id="rId11"/>
    <p:sldId id="317" r:id="rId12"/>
    <p:sldId id="311" r:id="rId13"/>
    <p:sldId id="313" r:id="rId14"/>
    <p:sldId id="316" r:id="rId15"/>
    <p:sldId id="319" r:id="rId16"/>
    <p:sldId id="32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  <a:srgbClr val="00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5" autoAdjust="0"/>
    <p:restoredTop sz="94660"/>
  </p:normalViewPr>
  <p:slideViewPr>
    <p:cSldViewPr>
      <p:cViewPr>
        <p:scale>
          <a:sx n="90" d="100"/>
          <a:sy n="90" d="100"/>
        </p:scale>
        <p:origin x="-133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12"/>
    </p:cViewPr>
  </p:sorterViewPr>
  <p:notesViewPr>
    <p:cSldViewPr>
      <p:cViewPr varScale="1">
        <p:scale>
          <a:sx n="67" d="100"/>
          <a:sy n="67" d="100"/>
        </p:scale>
        <p:origin x="-32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1CB592E-C67B-4922-804E-2F4D49146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058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B0F64D-78FB-4C16-A17E-49DC44295AA6}" type="slidenum">
              <a:rPr lang="ru-RU" smtClean="0">
                <a:latin typeface="Times New Roman" pitchFamily="18" charset="0"/>
              </a:rPr>
              <a:pPr eaLnBrk="1" hangingPunct="1"/>
              <a:t>8</a:t>
            </a:fld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T0" fmla="*/ 0 w 4917"/>
                <a:gd name="T1" fmla="*/ 0 h 1000"/>
                <a:gd name="T2" fmla="*/ 13689 w 4917"/>
                <a:gd name="T3" fmla="*/ 0 h 1000"/>
                <a:gd name="T4" fmla="*/ 15242 w 4917"/>
                <a:gd name="T5" fmla="*/ 1552 h 1000"/>
                <a:gd name="T6" fmla="*/ 13693 w 4917"/>
                <a:gd name="T7" fmla="*/ 3101 h 1000"/>
                <a:gd name="T8" fmla="*/ 0 w 4917"/>
                <a:gd name="T9" fmla="*/ 3101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17"/>
                <a:gd name="T16" fmla="*/ 0 h 1000"/>
                <a:gd name="T17" fmla="*/ 2459 w 4917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51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18372-5FAB-44E3-9096-C2FB182B842A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1AA3E-02C8-49B1-A0F5-74B645F2B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70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CEFF5-92AC-4E6A-BB3B-2C93E3BE6486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3C781-9169-4D3B-AF3D-4EC4730279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35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3FD94-CA34-404D-8528-986D47B8CE7F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A15E0-CB28-40B1-9344-12DB5AC5CC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88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08D6C-6753-49D0-A867-A67EBD90A3C6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6336E-AD5F-4B37-93EE-99F5AA46E8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89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47F39-F815-4867-AF55-2EA6F0F54DD7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6F88C-1A50-4F05-8C11-C4A965621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65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B2696-8B52-4DA1-A8E8-91672FD68D62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3931B-9BD6-4AE5-87A8-D874E5923F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76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711D5-6B05-4497-A8AE-17AAED92D7CA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46901-310E-462A-8F95-4A29CBABEF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57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452BA-F1F6-4F3D-9E60-0359B89FBF7F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8FBB8-CF32-432D-8544-98D99F7270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10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0C3FB-8309-42E4-A23D-001D9EE08D6D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A3A46-8BCF-4CB3-BC31-EA1B3E54BD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022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9C1CC-44EE-47E2-962E-870D42C57BBF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9C94A-5B04-4072-990A-FFFEF5664C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42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0D094-7E65-4948-8602-FB36CB8D7257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E376F-6B74-4B86-9A1D-76C4342128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58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786 w 7000"/>
                <a:gd name="T3" fmla="*/ 0 h 1000"/>
                <a:gd name="T4" fmla="*/ 847 w 7000"/>
                <a:gd name="T5" fmla="*/ 61 h 1000"/>
                <a:gd name="T6" fmla="*/ 787 w 7000"/>
                <a:gd name="T7" fmla="*/ 121 h 1000"/>
                <a:gd name="T8" fmla="*/ 0 w 7000"/>
                <a:gd name="T9" fmla="*/ 121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349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3CC4D8B6-A1AB-43A8-828B-CF1B3F35A4D5}" type="datetimeFigureOut">
              <a:rPr lang="ru-RU"/>
              <a:pPr>
                <a:defRPr/>
              </a:pPr>
              <a:t>21.04.2025</a:t>
            </a:fld>
            <a:endParaRPr lang="ru-RU"/>
          </a:p>
        </p:txBody>
      </p:sp>
      <p:sp>
        <p:nvSpPr>
          <p:cNvPr id="6349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49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2AA6C117-6E21-4966-A5E8-929266552B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357313" y="1557338"/>
            <a:ext cx="6743700" cy="3157537"/>
          </a:xfrm>
        </p:spPr>
        <p:txBody>
          <a:bodyPr/>
          <a:lstStyle/>
          <a:p>
            <a:pPr algn="ctr" eaLnBrk="1" hangingPunct="1"/>
            <a:r>
              <a:rPr lang="ru-RU" sz="4400" b="1" smtClean="0">
                <a:solidFill>
                  <a:srgbClr val="0000CC"/>
                </a:solidFill>
              </a:rPr>
              <a:t>Диаграмма компонетов</a:t>
            </a:r>
            <a:endParaRPr lang="ru-RU" b="1" smtClean="0">
              <a:solidFill>
                <a:srgbClr val="0000CC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23850" y="260350"/>
            <a:ext cx="84248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400" b="1">
                <a:solidFill>
                  <a:schemeClr val="tx2"/>
                </a:solidFill>
              </a:rPr>
              <a:t>UML. Типы диаграмм в </a:t>
            </a:r>
            <a:r>
              <a:rPr lang="en-US" sz="4400" b="1">
                <a:solidFill>
                  <a:schemeClr val="tx2"/>
                </a:solidFill>
              </a:rPr>
              <a:t>UML. </a:t>
            </a:r>
            <a:endParaRPr lang="ru-RU" sz="4400" b="1">
              <a:solidFill>
                <a:schemeClr val="tx2"/>
              </a:solidFill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1/16	Самарский университет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575" y="4821238"/>
            <a:ext cx="252412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Диаграмма компонентов </a:t>
            </a:r>
            <a:r>
              <a:rPr lang="ru-RU" sz="2800" b="1" smtClean="0"/>
              <a:t>(отношения зависимости)</a:t>
            </a:r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11188" y="1557338"/>
            <a:ext cx="7416800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600" b="1" dirty="0"/>
              <a:t>Отношение зависимости </a:t>
            </a:r>
            <a:r>
              <a:rPr lang="ru-RU" sz="1600" dirty="0"/>
              <a:t>служит для представления факта наличия специальной формы связи между двумя элементами модели, когда изменение одного элемента модели оказывает влияние или приводит к изменению другого элемента модели.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sz="1400" dirty="0"/>
              <a:t>Зависимости могут связывать компоненты и импортируемые этим компонентом интерфейсы, а также различные виды компонентов между собой.</a:t>
            </a:r>
          </a:p>
          <a:p>
            <a:pPr algn="just">
              <a:defRPr/>
            </a:pPr>
            <a:endParaRPr lang="ru-RU" sz="1600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425825"/>
            <a:ext cx="264477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425825"/>
            <a:ext cx="2271713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3025775"/>
            <a:ext cx="3382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 i="1"/>
              <a:t>Между компонентом и интерфейсом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3138488"/>
            <a:ext cx="33131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 i="1"/>
              <a:t>Между компонентом и классами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41375" y="5006975"/>
            <a:ext cx="21605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 i="1"/>
              <a:t>Между компонентами</a:t>
            </a:r>
          </a:p>
        </p:txBody>
      </p:sp>
      <p:sp>
        <p:nvSpPr>
          <p:cNvPr id="12298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   10/16	   Самарский университет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Пример: </a:t>
            </a:r>
            <a:r>
              <a:rPr lang="ru-RU" sz="2800" smtClean="0"/>
              <a:t>отношения зависимости</a:t>
            </a:r>
            <a:r>
              <a:rPr lang="ru-RU" smtClean="0"/>
              <a:t> </a:t>
            </a:r>
          </a:p>
        </p:txBody>
      </p:sp>
      <p:pic>
        <p:nvPicPr>
          <p:cNvPr id="38916" name="Picture 4" descr="Рис_11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00213"/>
            <a:ext cx="7980362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4" descr="Рис_11_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184400"/>
            <a:ext cx="7596187" cy="311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   11/16	   Самарский университет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1804988"/>
            <a:ext cx="718185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Диаграмма компонентов </a:t>
            </a:r>
            <a:r>
              <a:rPr lang="ru-RU" sz="2800" b="1" smtClean="0"/>
              <a:t>(отношения реализации)</a:t>
            </a:r>
          </a:p>
        </p:txBody>
      </p:sp>
      <p:sp>
        <p:nvSpPr>
          <p:cNvPr id="14340" name="TextBox 12"/>
          <p:cNvSpPr txBox="1">
            <a:spLocks noChangeArrowheads="1"/>
          </p:cNvSpPr>
          <p:nvPr/>
        </p:nvSpPr>
        <p:spPr bwMode="auto">
          <a:xfrm>
            <a:off x="1065213" y="3841750"/>
            <a:ext cx="6696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/>
              <a:t>Отношения зависимости и </a:t>
            </a:r>
            <a:r>
              <a:rPr lang="ru-RU" b="1"/>
              <a:t>реализации</a:t>
            </a:r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   12/16	   Самарский университет</a:t>
            </a:r>
          </a:p>
        </p:txBody>
      </p:sp>
      <p:cxnSp>
        <p:nvCxnSpPr>
          <p:cNvPr id="14342" name="Прямая со стрелкой 2"/>
          <p:cNvCxnSpPr>
            <a:cxnSpLocks noChangeShapeType="1"/>
          </p:cNvCxnSpPr>
          <p:nvPr/>
        </p:nvCxnSpPr>
        <p:spPr bwMode="auto">
          <a:xfrm flipH="1" flipV="1">
            <a:off x="2863850" y="2754313"/>
            <a:ext cx="1152525" cy="10826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3" name="Прямая со стрелкой 5"/>
          <p:cNvCxnSpPr>
            <a:cxnSpLocks noChangeShapeType="1"/>
          </p:cNvCxnSpPr>
          <p:nvPr/>
        </p:nvCxnSpPr>
        <p:spPr bwMode="auto">
          <a:xfrm flipH="1" flipV="1">
            <a:off x="5240338" y="2752725"/>
            <a:ext cx="144462" cy="10842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88950" y="4581525"/>
            <a:ext cx="784860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4163" indent="-284163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ru-RU" b="1" dirty="0"/>
              <a:t>Реализация </a:t>
            </a:r>
            <a:r>
              <a:rPr lang="ru-RU" sz="1600" dirty="0"/>
              <a:t>– </a:t>
            </a:r>
            <a:r>
              <a:rPr lang="ru-RU" dirty="0"/>
              <a:t>специализация отношения зависимости для связи компонентов с классификаторами, которые реализуют функциональность этого компонента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sz="1600" dirty="0"/>
          </a:p>
          <a:p>
            <a:pPr marL="284163" indent="-284163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Диаграмма компонентов</a:t>
            </a:r>
            <a:br>
              <a:rPr lang="ru-RU" smtClean="0"/>
            </a:br>
            <a:r>
              <a:rPr lang="ru-RU" sz="2800" b="1" smtClean="0"/>
              <a:t>(порты)</a:t>
            </a:r>
            <a:endParaRPr lang="ru-RU" b="1" smtClean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11188" y="1412875"/>
            <a:ext cx="784860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4163" indent="-284163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1600"/>
              <a:t>Порт представляет группу сообщений или вызовов операций, он определяет различимую точку взаимодействия между компонентом и окружающей его средой или между компонентом и его внутренними частями.</a:t>
            </a:r>
          </a:p>
          <a:p>
            <a:pPr marL="284163" indent="-284163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1600"/>
              <a:t>Наличие имени у порта не является обязательным.</a:t>
            </a:r>
          </a:p>
          <a:p>
            <a:pPr marL="284163" indent="-284163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1600"/>
              <a:t>При отсутствии имени порта его тип ассоциируется с типом интерфейса, с которым связан порт. </a:t>
            </a:r>
          </a:p>
        </p:txBody>
      </p:sp>
      <p:grpSp>
        <p:nvGrpSpPr>
          <p:cNvPr id="15364" name="Группа 3"/>
          <p:cNvGrpSpPr>
            <a:grpSpLocks/>
          </p:cNvGrpSpPr>
          <p:nvPr/>
        </p:nvGrpSpPr>
        <p:grpSpPr bwMode="auto">
          <a:xfrm>
            <a:off x="1116013" y="3284538"/>
            <a:ext cx="6156325" cy="2366962"/>
            <a:chOff x="1116013" y="3068638"/>
            <a:chExt cx="6156325" cy="2366962"/>
          </a:xfrm>
        </p:grpSpPr>
        <p:pic>
          <p:nvPicPr>
            <p:cNvPr id="15366" name="Picture 4" descr="Рис_11_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6013" y="3068638"/>
              <a:ext cx="6156325" cy="2366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67" name="Группа 2"/>
            <p:cNvGrpSpPr>
              <a:grpSpLocks/>
            </p:cNvGrpSpPr>
            <p:nvPr/>
          </p:nvGrpSpPr>
          <p:grpSpPr bwMode="auto">
            <a:xfrm>
              <a:off x="2646363" y="3481388"/>
              <a:ext cx="2895600" cy="1666875"/>
              <a:chOff x="2646363" y="3481388"/>
              <a:chExt cx="2895600" cy="1666875"/>
            </a:xfrm>
          </p:grpSpPr>
          <p:sp>
            <p:nvSpPr>
              <p:cNvPr id="15368" name="AutoShape 8"/>
              <p:cNvSpPr>
                <a:spLocks noChangeArrowheads="1"/>
              </p:cNvSpPr>
              <p:nvPr/>
            </p:nvSpPr>
            <p:spPr bwMode="auto">
              <a:xfrm>
                <a:off x="2646363" y="3481388"/>
                <a:ext cx="431800" cy="433387"/>
              </a:xfrm>
              <a:prstGeom prst="roundRect">
                <a:avLst>
                  <a:gd name="adj" fmla="val 16667"/>
                </a:avLst>
              </a:prstGeom>
              <a:solidFill>
                <a:schemeClr val="accent1">
                  <a:alpha val="21960"/>
                </a:schemeClr>
              </a:solidFill>
              <a:ln w="25400">
                <a:solidFill>
                  <a:srgbClr val="00CC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5369" name="AutoShape 9"/>
              <p:cNvSpPr>
                <a:spLocks noChangeArrowheads="1"/>
              </p:cNvSpPr>
              <p:nvPr/>
            </p:nvSpPr>
            <p:spPr bwMode="auto">
              <a:xfrm>
                <a:off x="5110163" y="3481388"/>
                <a:ext cx="431800" cy="433387"/>
              </a:xfrm>
              <a:prstGeom prst="roundRect">
                <a:avLst>
                  <a:gd name="adj" fmla="val 16667"/>
                </a:avLst>
              </a:prstGeom>
              <a:solidFill>
                <a:schemeClr val="accent1">
                  <a:alpha val="21960"/>
                </a:schemeClr>
              </a:solidFill>
              <a:ln w="25400">
                <a:solidFill>
                  <a:srgbClr val="00CC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5370" name="AutoShape 10"/>
              <p:cNvSpPr>
                <a:spLocks noChangeArrowheads="1"/>
              </p:cNvSpPr>
              <p:nvPr/>
            </p:nvSpPr>
            <p:spPr bwMode="auto">
              <a:xfrm>
                <a:off x="5086350" y="4695825"/>
                <a:ext cx="431800" cy="433388"/>
              </a:xfrm>
              <a:prstGeom prst="roundRect">
                <a:avLst>
                  <a:gd name="adj" fmla="val 16667"/>
                </a:avLst>
              </a:prstGeom>
              <a:solidFill>
                <a:schemeClr val="accent1">
                  <a:alpha val="21960"/>
                </a:schemeClr>
              </a:solidFill>
              <a:ln w="25400">
                <a:solidFill>
                  <a:srgbClr val="00CC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5371" name="AutoShape 11"/>
              <p:cNvSpPr>
                <a:spLocks noChangeArrowheads="1"/>
              </p:cNvSpPr>
              <p:nvPr/>
            </p:nvSpPr>
            <p:spPr bwMode="auto">
              <a:xfrm>
                <a:off x="2652713" y="4714875"/>
                <a:ext cx="431800" cy="433388"/>
              </a:xfrm>
              <a:prstGeom prst="roundRect">
                <a:avLst>
                  <a:gd name="adj" fmla="val 16667"/>
                </a:avLst>
              </a:prstGeom>
              <a:solidFill>
                <a:schemeClr val="accent1">
                  <a:alpha val="21960"/>
                </a:schemeClr>
              </a:solidFill>
              <a:ln w="25400">
                <a:solidFill>
                  <a:srgbClr val="00CC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</p:grp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   13/16	   Самарский университет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smtClean="0"/>
              <a:t>Делегирующий соединитель</a:t>
            </a:r>
            <a:br>
              <a:rPr lang="ru-RU" sz="3800" smtClean="0"/>
            </a:br>
            <a:r>
              <a:rPr lang="ru-RU" sz="3800" smtClean="0"/>
              <a:t>(delegation connector)</a:t>
            </a:r>
          </a:p>
        </p:txBody>
      </p:sp>
      <p:sp>
        <p:nvSpPr>
          <p:cNvPr id="37894" name="Rectangle 3"/>
          <p:cNvSpPr>
            <a:spLocks noChangeArrowheads="1"/>
          </p:cNvSpPr>
          <p:nvPr/>
        </p:nvSpPr>
        <p:spPr bwMode="auto">
          <a:xfrm>
            <a:off x="611188" y="1412875"/>
            <a:ext cx="784860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4163" indent="-284163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/>
              <a:t>соединитель</a:t>
            </a:r>
            <a:r>
              <a:rPr lang="ru-RU"/>
              <a:t>, который связывает внешний контракт компонента с реализацией этого поведения внутренними частями этого компонента</a:t>
            </a:r>
            <a:r>
              <a:rPr lang="ru-RU" sz="1600"/>
              <a:t>. 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709613" y="2386013"/>
            <a:ext cx="6985000" cy="2490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600"/>
              <a:t>Делегирующий соединитель выполняет одну из следующих задач: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1600"/>
              <a:t>Передача сообщений или сигналов, поступающих в порт компонента извне, для обработки в некоторую внутреннюю часть компонента или другой порт.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1600"/>
              <a:t>Передача сообщений или сигналов, поступающих из некоторой внутренней части компонента, для обработки во внешний порт компонента.</a:t>
            </a:r>
            <a:r>
              <a:rPr lang="ru-RU"/>
              <a:t>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ru-RU"/>
          </a:p>
        </p:txBody>
      </p:sp>
      <p:pic>
        <p:nvPicPr>
          <p:cNvPr id="37896" name="Picture 4" descr="Рис_11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437063"/>
            <a:ext cx="5599112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7" name="Picture 4" descr="Рис_11_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1658938"/>
            <a:ext cx="7654925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   14/16	   Самарский университет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/>
      <p:bldP spid="3789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Примеры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   15/16	   Самарский университет</a:t>
            </a:r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5"/>
          <a:stretch>
            <a:fillRect/>
          </a:stretch>
        </p:blipFill>
        <p:spPr bwMode="auto">
          <a:xfrm>
            <a:off x="611188" y="1484313"/>
            <a:ext cx="6908800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 descr="Картинки по запросу диаграмма компонентов uml приме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341438"/>
            <a:ext cx="7416800" cy="482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341438"/>
            <a:ext cx="7561262" cy="482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Примеры</a:t>
            </a: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   16/16	   Самарский университет</a:t>
            </a:r>
          </a:p>
        </p:txBody>
      </p:sp>
      <p:pic>
        <p:nvPicPr>
          <p:cNvPr id="18436" name="Рисунок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00213"/>
            <a:ext cx="7921625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" y="404813"/>
            <a:ext cx="8639175" cy="609600"/>
          </a:xfrm>
        </p:spPr>
        <p:txBody>
          <a:bodyPr/>
          <a:lstStyle/>
          <a:p>
            <a:pPr eaLnBrk="1" hangingPunct="1"/>
            <a:r>
              <a:rPr lang="ru-RU" smtClean="0"/>
              <a:t>Диаграммы реализации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2/16	Самарский университет</a:t>
            </a:r>
          </a:p>
        </p:txBody>
      </p:sp>
      <p:sp>
        <p:nvSpPr>
          <p:cNvPr id="4100" name="Прямоугольник 4"/>
          <p:cNvSpPr>
            <a:spLocks noChangeArrowheads="1"/>
          </p:cNvSpPr>
          <p:nvPr/>
        </p:nvSpPr>
        <p:spPr bwMode="auto">
          <a:xfrm>
            <a:off x="900113" y="1557338"/>
            <a:ext cx="7488237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/>
              <a:t>Диаграмма реализации </a:t>
            </a:r>
            <a:r>
              <a:rPr lang="ru-RU" sz="1600"/>
              <a:t>– это диаграмма, определяющая физическое представление модели, это совокупность связанных физических сущностей, включая программное и аппаратное обеспечение</a:t>
            </a:r>
          </a:p>
        </p:txBody>
      </p:sp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2987675" y="2573338"/>
            <a:ext cx="3744913" cy="530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/>
              <a:t>Диаграммы реализации</a:t>
            </a:r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1489075" y="3621088"/>
            <a:ext cx="2835275" cy="9429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/>
              <a:t>Диаграммы компонентов</a:t>
            </a:r>
          </a:p>
        </p:txBody>
      </p:sp>
      <p:sp>
        <p:nvSpPr>
          <p:cNvPr id="4103" name="TextBox 6"/>
          <p:cNvSpPr txBox="1">
            <a:spLocks noChangeArrowheads="1"/>
          </p:cNvSpPr>
          <p:nvPr/>
        </p:nvSpPr>
        <p:spPr bwMode="auto">
          <a:xfrm>
            <a:off x="5435600" y="3590925"/>
            <a:ext cx="2736850" cy="9429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/>
              <a:t>Диаграммы </a:t>
            </a:r>
            <a:br>
              <a:rPr lang="ru-RU"/>
            </a:br>
            <a:r>
              <a:rPr lang="ru-RU"/>
              <a:t>развертывания</a:t>
            </a:r>
          </a:p>
        </p:txBody>
      </p:sp>
      <p:cxnSp>
        <p:nvCxnSpPr>
          <p:cNvPr id="4104" name="Соединительная линия уступом 8"/>
          <p:cNvCxnSpPr>
            <a:cxnSpLocks noChangeShapeType="1"/>
            <a:endCxn id="4103" idx="0"/>
          </p:cNvCxnSpPr>
          <p:nvPr/>
        </p:nvCxnSpPr>
        <p:spPr bwMode="auto">
          <a:xfrm rot="5400000" flipH="1" flipV="1">
            <a:off x="4849019" y="1635919"/>
            <a:ext cx="12700" cy="3897312"/>
          </a:xfrm>
          <a:prstGeom prst="bentConnector3">
            <a:avLst>
              <a:gd name="adj1" fmla="val 1774972"/>
            </a:avLst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5" name="Прямая соединительная линия 10"/>
          <p:cNvCxnSpPr>
            <a:cxnSpLocks noChangeShapeType="1"/>
            <a:stCxn id="4101" idx="2"/>
          </p:cNvCxnSpPr>
          <p:nvPr/>
        </p:nvCxnSpPr>
        <p:spPr bwMode="auto">
          <a:xfrm>
            <a:off x="4860925" y="3116263"/>
            <a:ext cx="0" cy="284162"/>
          </a:xfrm>
          <a:prstGeom prst="lin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6" name="TextBox 12"/>
          <p:cNvSpPr txBox="1">
            <a:spLocks noChangeArrowheads="1"/>
          </p:cNvSpPr>
          <p:nvPr/>
        </p:nvSpPr>
        <p:spPr bwMode="auto">
          <a:xfrm>
            <a:off x="755650" y="4724400"/>
            <a:ext cx="37893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b="1">
                <a:solidFill>
                  <a:srgbClr val="FF0000"/>
                </a:solidFill>
              </a:rPr>
              <a:t>Диаграмма компонентов </a:t>
            </a:r>
            <a:r>
              <a:rPr lang="ru-RU">
                <a:solidFill>
                  <a:srgbClr val="FF0000"/>
                </a:solidFill>
              </a:rPr>
              <a:t>– </a:t>
            </a:r>
            <a:br>
              <a:rPr lang="ru-RU">
                <a:solidFill>
                  <a:srgbClr val="FF0000"/>
                </a:solidFill>
              </a:rPr>
            </a:br>
            <a:r>
              <a:rPr lang="ru-RU">
                <a:solidFill>
                  <a:srgbClr val="FF0000"/>
                </a:solidFill>
              </a:rPr>
              <a:t>акцент сделан на физическую организацию классов в виде компонентов и подсистем</a:t>
            </a:r>
          </a:p>
        </p:txBody>
      </p:sp>
      <p:sp>
        <p:nvSpPr>
          <p:cNvPr id="4107" name="TextBox 16"/>
          <p:cNvSpPr txBox="1">
            <a:spLocks noChangeArrowheads="1"/>
          </p:cNvSpPr>
          <p:nvPr/>
        </p:nvSpPr>
        <p:spPr bwMode="auto">
          <a:xfrm>
            <a:off x="4787900" y="4724400"/>
            <a:ext cx="37893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b="1"/>
              <a:t>Диаграмма развертывания </a:t>
            </a:r>
            <a:r>
              <a:rPr lang="ru-RU"/>
              <a:t>– </a:t>
            </a:r>
            <a:br>
              <a:rPr lang="ru-RU"/>
            </a:br>
            <a:r>
              <a:rPr lang="ru-RU"/>
              <a:t>акцент сделан на общую конфигурацию и топологию распределенной системы </a:t>
            </a:r>
          </a:p>
        </p:txBody>
      </p:sp>
      <p:sp>
        <p:nvSpPr>
          <p:cNvPr id="4108" name="TextBox 5"/>
          <p:cNvSpPr txBox="1">
            <a:spLocks noChangeArrowheads="1"/>
          </p:cNvSpPr>
          <p:nvPr/>
        </p:nvSpPr>
        <p:spPr bwMode="auto">
          <a:xfrm>
            <a:off x="1479550" y="3625850"/>
            <a:ext cx="2835275" cy="942975"/>
          </a:xfrm>
          <a:prstGeom prst="rect">
            <a:avLst/>
          </a:prstGeom>
          <a:solidFill>
            <a:srgbClr val="3366FF">
              <a:alpha val="16862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/>
              <a:t>Диаграммы компонентов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" y="404813"/>
            <a:ext cx="8639175" cy="609600"/>
          </a:xfrm>
        </p:spPr>
        <p:txBody>
          <a:bodyPr/>
          <a:lstStyle/>
          <a:p>
            <a:pPr eaLnBrk="1" hangingPunct="1"/>
            <a:r>
              <a:rPr lang="ru-RU" smtClean="0"/>
              <a:t>Диаграмма компонентов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50825" y="6308725"/>
            <a:ext cx="8351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3/16	Самарский университет</a:t>
            </a:r>
          </a:p>
        </p:txBody>
      </p:sp>
      <p:sp>
        <p:nvSpPr>
          <p:cNvPr id="5124" name="Прямоугольник 4"/>
          <p:cNvSpPr>
            <a:spLocks noChangeArrowheads="1"/>
          </p:cNvSpPr>
          <p:nvPr/>
        </p:nvSpPr>
        <p:spPr bwMode="auto">
          <a:xfrm>
            <a:off x="900113" y="1557338"/>
            <a:ext cx="7488237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257175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2000" b="1"/>
              <a:t>Диаграмма компонентов </a:t>
            </a:r>
            <a:r>
              <a:rPr lang="ru-RU" sz="2000"/>
              <a:t>–</a:t>
            </a:r>
            <a:r>
              <a:rPr lang="ru-RU" sz="2000" b="1"/>
              <a:t> </a:t>
            </a:r>
            <a:r>
              <a:rPr lang="ru-RU" sz="2000"/>
              <a:t>диаграмма физического уровня, которая служит для представления программных компонентов и зависимостей между ними.</a:t>
            </a:r>
          </a:p>
          <a:p>
            <a:pPr marL="342900" indent="-257175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2000"/>
              <a:t>Диаграмма компонентов разрабатывается для следующих целей:</a:t>
            </a:r>
          </a:p>
          <a:p>
            <a:pPr marL="342900" indent="-257175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ru-RU" i="1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331913" y="3168650"/>
            <a:ext cx="6985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 indent="-371475">
              <a:spcBef>
                <a:spcPct val="50000"/>
              </a:spcBef>
              <a:buFont typeface="Wingdings" pitchFamily="2" charset="2"/>
              <a:buChar char="Ø"/>
              <a:tabLst>
                <a:tab pos="447675" algn="l"/>
              </a:tabLst>
              <a:defRPr/>
            </a:pPr>
            <a:r>
              <a:rPr lang="ru-RU" dirty="0"/>
              <a:t>Визуализация общей структуры исходного кода программной системы.</a:t>
            </a:r>
          </a:p>
          <a:p>
            <a:pPr marL="457200" indent="-371475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ru-RU" dirty="0"/>
              <a:t>Спецификация исполнимого варианта программной системы.</a:t>
            </a:r>
          </a:p>
          <a:p>
            <a:pPr marL="457200" indent="-371475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ru-RU" dirty="0"/>
              <a:t>Обеспечение многократного использования отдельных фрагментов программного кода.</a:t>
            </a:r>
          </a:p>
          <a:p>
            <a:pPr marL="457200" indent="-371475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ru-RU" dirty="0"/>
              <a:t>Представление концептуальной и физической схем баз данных.</a:t>
            </a:r>
          </a:p>
          <a:p>
            <a:pPr>
              <a:spcBef>
                <a:spcPct val="50000"/>
              </a:spcBef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261350" cy="914400"/>
          </a:xfrm>
        </p:spPr>
        <p:txBody>
          <a:bodyPr/>
          <a:lstStyle/>
          <a:p>
            <a:pPr eaLnBrk="1" hangingPunct="1"/>
            <a:r>
              <a:rPr lang="ru-RU" smtClean="0"/>
              <a:t>Компонент (component)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468313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4/16	Самарский университет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76375" y="1358900"/>
            <a:ext cx="7129463" cy="51704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1950" indent="-36195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ru-RU" b="1" dirty="0"/>
              <a:t>Компонент</a:t>
            </a:r>
            <a:r>
              <a:rPr lang="ru-RU" dirty="0"/>
              <a:t> (</a:t>
            </a:r>
            <a:r>
              <a:rPr lang="ru-RU" dirty="0" err="1"/>
              <a:t>component</a:t>
            </a:r>
            <a:r>
              <a:rPr lang="ru-RU" dirty="0"/>
              <a:t>) – элемент модели, представляющий некоторую модульную часть системы с инкапсулированным содержимым, спецификация которого является взаимозаменяемой в его окружении.</a:t>
            </a:r>
          </a:p>
          <a:p>
            <a:pPr algn="just">
              <a:defRPr/>
            </a:pPr>
            <a:endParaRPr lang="ru-RU" sz="1600" dirty="0"/>
          </a:p>
          <a:p>
            <a:pPr algn="just">
              <a:defRPr/>
            </a:pPr>
            <a:r>
              <a:rPr lang="ru-RU" sz="1600" dirty="0"/>
              <a:t>Компонент (модуль) предназначен для представления </a:t>
            </a:r>
            <a:r>
              <a:rPr lang="ru-RU" sz="1600" b="1" i="1" dirty="0"/>
              <a:t>физической организации </a:t>
            </a:r>
            <a:r>
              <a:rPr lang="ru-RU" sz="1600" dirty="0"/>
              <a:t>ассоциированных с ним элементов модели. </a:t>
            </a:r>
            <a:r>
              <a:rPr lang="ru-RU" sz="1600" dirty="0">
                <a:solidFill>
                  <a:srgbClr val="FF0000"/>
                </a:solidFill>
              </a:rPr>
              <a:t>Во многих средах разработки компонент соответствует файлу.</a:t>
            </a:r>
          </a:p>
          <a:p>
            <a:pPr algn="just">
              <a:defRPr/>
            </a:pPr>
            <a:endParaRPr lang="ru-RU" dirty="0"/>
          </a:p>
          <a:p>
            <a:pPr algn="just">
              <a:defRPr/>
            </a:pPr>
            <a:r>
              <a:rPr lang="ru-RU" i="1" dirty="0"/>
              <a:t>Компонентом может быть: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dirty="0"/>
              <a:t>исполняемый код отдельного  модуля,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dirty="0"/>
              <a:t>командные файлы,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dirty="0"/>
              <a:t>файлы, содержащие интерпретируемые скрипты. </a:t>
            </a:r>
          </a:p>
          <a:p>
            <a:pPr algn="just">
              <a:defRPr/>
            </a:pPr>
            <a:endParaRPr lang="ru-RU" sz="1600" dirty="0"/>
          </a:p>
          <a:p>
            <a:pPr algn="just">
              <a:defRPr/>
            </a:pPr>
            <a:r>
              <a:rPr lang="ru-RU" dirty="0"/>
              <a:t>Компонент может иметь </a:t>
            </a:r>
            <a:r>
              <a:rPr lang="ru-RU" i="1" dirty="0"/>
              <a:t>текстовый стереотип </a:t>
            </a:r>
            <a:r>
              <a:rPr lang="ru-RU" dirty="0"/>
              <a:t>и </a:t>
            </a:r>
            <a:r>
              <a:rPr lang="ru-RU" i="1" dirty="0"/>
              <a:t>помеченные значения</a:t>
            </a:r>
            <a:r>
              <a:rPr lang="ru-RU" dirty="0"/>
              <a:t>, а некоторые компоненты – собственное графическое представление. </a:t>
            </a:r>
          </a:p>
          <a:p>
            <a:pPr algn="just">
              <a:defRPr/>
            </a:pPr>
            <a:endParaRPr lang="ru-RU" dirty="0"/>
          </a:p>
          <a:p>
            <a:pPr algn="just">
              <a:defRPr/>
            </a:pPr>
            <a:r>
              <a:rPr lang="ru-RU" sz="1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288" y="1706563"/>
            <a:ext cx="7777162" cy="42465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600" dirty="0"/>
              <a:t>Для графического представления компонента используется специальный символ – прямоугольник со вставленными слева двумя более мелкими прямоугольниками. Внутри объемлющего прямоугольника записывается имя компонента и, возможно, дополнительная информация.</a:t>
            </a:r>
          </a:p>
          <a:p>
            <a:pPr algn="just">
              <a:defRPr/>
            </a:pPr>
            <a:endParaRPr lang="ru-RU" sz="1600" dirty="0"/>
          </a:p>
          <a:p>
            <a:pPr algn="just">
              <a:defRPr/>
            </a:pPr>
            <a:r>
              <a:rPr lang="ru-RU" sz="1600" dirty="0"/>
              <a:t> </a:t>
            </a:r>
            <a:r>
              <a:rPr lang="ru-RU" sz="1400" dirty="0"/>
              <a:t>Если компонент представляется </a:t>
            </a:r>
            <a:r>
              <a:rPr lang="ru-RU" sz="1400" b="1" dirty="0"/>
              <a:t>на уровне типа</a:t>
            </a:r>
            <a:r>
              <a:rPr lang="ru-RU" sz="1400" dirty="0"/>
              <a:t>, то записывается только </a:t>
            </a:r>
            <a:br>
              <a:rPr lang="ru-RU" sz="1400" dirty="0"/>
            </a:br>
            <a:r>
              <a:rPr lang="ru-RU" sz="1400" dirty="0"/>
              <a:t>имя типа с заглавной буквы в форме: &lt;Имя типа&gt;.</a:t>
            </a:r>
          </a:p>
          <a:p>
            <a:pPr>
              <a:defRPr/>
            </a:pPr>
            <a:endParaRPr lang="ru-RU" dirty="0"/>
          </a:p>
          <a:p>
            <a:pPr marL="361950" indent="-361950">
              <a:defRPr/>
            </a:pPr>
            <a:endParaRPr lang="ru-RU" dirty="0"/>
          </a:p>
          <a:p>
            <a:pPr marL="361950" indent="-361950">
              <a:defRPr/>
            </a:pPr>
            <a:endParaRPr lang="ru-RU" dirty="0"/>
          </a:p>
          <a:p>
            <a:pPr marL="361950" indent="-361950">
              <a:defRPr/>
            </a:pPr>
            <a:endParaRPr lang="ru-RU" dirty="0"/>
          </a:p>
          <a:p>
            <a:pPr marL="361950" indent="-361950">
              <a:defRPr/>
            </a:pPr>
            <a:endParaRPr lang="ru-RU" dirty="0"/>
          </a:p>
          <a:p>
            <a:pPr marL="361950" indent="-361950">
              <a:defRPr/>
            </a:pPr>
            <a:r>
              <a:rPr lang="ru-RU" sz="1400" dirty="0"/>
              <a:t>Если же компонент представляется </a:t>
            </a:r>
            <a:r>
              <a:rPr lang="ru-RU" sz="1400" b="1" dirty="0"/>
              <a:t>на уровне экземпляра</a:t>
            </a:r>
            <a:r>
              <a:rPr lang="ru-RU" sz="1400" dirty="0"/>
              <a:t>, то его имя записывается в форме</a:t>
            </a:r>
            <a:r>
              <a:rPr lang="ru-RU" sz="1400" i="1" dirty="0"/>
              <a:t>: &lt;имя компонента ‘:' Имя типа&gt;.</a:t>
            </a:r>
          </a:p>
          <a:p>
            <a:pPr marL="361950" indent="-361950">
              <a:defRPr/>
            </a:pPr>
            <a:endParaRPr lang="ru-RU" sz="1400" i="1" dirty="0"/>
          </a:p>
          <a:p>
            <a:pPr algn="ctr">
              <a:defRPr/>
            </a:pPr>
            <a:r>
              <a:rPr lang="ru-RU" sz="1400" b="1" i="1" dirty="0"/>
              <a:t>Собственное имя компонента записывается со строчной буквы, а в качестве имени экземпляра компонента должен присутствовать хотя бы один терм.</a:t>
            </a:r>
            <a:endParaRPr lang="ru-RU" sz="1400" b="1" dirty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5/16	Самарский университет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025" y="3543300"/>
            <a:ext cx="1673225" cy="91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07950" y="31750"/>
            <a:ext cx="7632700" cy="11699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>
                <a:solidFill>
                  <a:srgbClr val="FFFFFF"/>
                </a:solidFill>
                <a:latin typeface="Arial"/>
              </a:rPr>
              <a:t>Диаграмма компонентов </a:t>
            </a:r>
            <a:r>
              <a:rPr lang="ru-RU" sz="2800" b="1" kern="0" dirty="0">
                <a:solidFill>
                  <a:srgbClr val="FFFFFF"/>
                </a:solidFill>
                <a:latin typeface="Arial"/>
              </a:rPr>
              <a:t>(спецификация)</a:t>
            </a:r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481388"/>
            <a:ext cx="1377950" cy="111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01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5" y="3543300"/>
            <a:ext cx="1600200" cy="91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Диаграмма компонентов </a:t>
            </a:r>
            <a:r>
              <a:rPr lang="ru-RU" sz="2800" b="1" smtClean="0"/>
              <a:t>(спецификация)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088" y="1557338"/>
            <a:ext cx="7058025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400" dirty="0"/>
              <a:t>Другой способ спецификации различных видов компонентов – указание </a:t>
            </a:r>
            <a:r>
              <a:rPr lang="ru-RU" sz="1400" b="1" dirty="0"/>
              <a:t>текстового стереотипа </a:t>
            </a:r>
            <a:r>
              <a:rPr lang="ru-RU" sz="1400" dirty="0"/>
              <a:t>компонента перед его именем. </a:t>
            </a:r>
          </a:p>
          <a:p>
            <a:pPr>
              <a:defRPr/>
            </a:pPr>
            <a:endParaRPr lang="ru-RU" sz="1400" dirty="0"/>
          </a:p>
          <a:p>
            <a:pPr>
              <a:defRPr/>
            </a:pPr>
            <a:r>
              <a:rPr lang="ru-RU" sz="1400" dirty="0"/>
              <a:t>В языке UML для компонентов определены следующие стереотипы: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sz="1400" i="1" dirty="0"/>
              <a:t>&lt;&lt;</a:t>
            </a:r>
            <a:r>
              <a:rPr lang="ru-RU" sz="1400" i="1" dirty="0" err="1"/>
              <a:t>file</a:t>
            </a:r>
            <a:r>
              <a:rPr lang="ru-RU" sz="1400" i="1" dirty="0"/>
              <a:t>&gt;&gt; (файл) </a:t>
            </a:r>
            <a:r>
              <a:rPr lang="ru-RU" sz="1400" dirty="0"/>
              <a:t>– определяет наиболее общую разновидность компонента, который представляется в виде произвольного физического файла.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sz="1400" i="1" dirty="0"/>
              <a:t>&lt;&lt;</a:t>
            </a:r>
            <a:r>
              <a:rPr lang="ru-RU" sz="1400" i="1" dirty="0" err="1"/>
              <a:t>executable</a:t>
            </a:r>
            <a:r>
              <a:rPr lang="ru-RU" sz="1400" i="1" dirty="0"/>
              <a:t>&gt;&gt; (исполнимый) </a:t>
            </a:r>
            <a:r>
              <a:rPr lang="ru-RU" sz="1400" dirty="0"/>
              <a:t>– определяет разновидность компонента-файла, который является исполнимым файлом и может выполняться на компьютерной платформе.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sz="1400" i="1" dirty="0"/>
              <a:t>&lt;&lt;</a:t>
            </a:r>
            <a:r>
              <a:rPr lang="ru-RU" sz="1400" i="1" dirty="0" err="1"/>
              <a:t>document</a:t>
            </a:r>
            <a:r>
              <a:rPr lang="ru-RU" sz="1400" i="1" dirty="0"/>
              <a:t>&gt;&gt; (документ) </a:t>
            </a:r>
            <a:r>
              <a:rPr lang="ru-RU" sz="1400" dirty="0"/>
              <a:t>– определяет разновидность компонента-файла, который представляется в форме документа произвольного содержания, не являющегося исполнимым файлом или файлом с исходным текстом программы.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sz="1400" i="1" dirty="0"/>
              <a:t>&lt;&lt;</a:t>
            </a:r>
            <a:r>
              <a:rPr lang="ru-RU" sz="1400" i="1" dirty="0" err="1"/>
              <a:t>library</a:t>
            </a:r>
            <a:r>
              <a:rPr lang="ru-RU" sz="1400" i="1" dirty="0"/>
              <a:t>&gt;&gt; (библиотека) </a:t>
            </a:r>
            <a:r>
              <a:rPr lang="ru-RU" sz="1400" dirty="0"/>
              <a:t>– определяет разновидность компонента-файла, который представляется в форме динамической или статической библиотеки.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sz="1400" i="1" dirty="0"/>
              <a:t>&lt;&lt;</a:t>
            </a:r>
            <a:r>
              <a:rPr lang="ru-RU" sz="1400" i="1" dirty="0" err="1"/>
              <a:t>source</a:t>
            </a:r>
            <a:r>
              <a:rPr lang="ru-RU" sz="1400" i="1" dirty="0"/>
              <a:t>&gt;&gt; (источник) </a:t>
            </a:r>
            <a:r>
              <a:rPr lang="ru-RU" sz="1400" dirty="0"/>
              <a:t>– определяет разновидность компонента-файла, представляющего собой файл с исходным текстом программы, который после компиляции может быть преобразован в исполнимый файл.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sz="1400" i="1" dirty="0"/>
              <a:t>&lt;&lt;</a:t>
            </a:r>
            <a:r>
              <a:rPr lang="ru-RU" sz="1400" i="1" dirty="0" err="1"/>
              <a:t>table</a:t>
            </a:r>
            <a:r>
              <a:rPr lang="ru-RU" sz="1400" i="1" dirty="0"/>
              <a:t>&gt;&gt; (таблица) </a:t>
            </a:r>
            <a:r>
              <a:rPr lang="ru-RU" sz="1400" dirty="0"/>
              <a:t>– определяет разновидность компонента, который представляется в форме таблицы базы данных.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6/16	Самарский университет</a:t>
            </a:r>
          </a:p>
        </p:txBody>
      </p:sp>
      <p:pic>
        <p:nvPicPr>
          <p:cNvPr id="5" name="Picture 6" descr="Картинки по запросу диаграмма компонентов uml приме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214563"/>
            <a:ext cx="650716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Диаграмма компонентов </a:t>
            </a:r>
            <a:r>
              <a:rPr lang="ru-RU" sz="2800" b="1" smtClean="0"/>
              <a:t>(интерфейсы)</a:t>
            </a:r>
            <a:endParaRPr lang="ru-RU" smtClean="0"/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7/16	Самарский университет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" y="3141663"/>
            <a:ext cx="292417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113" y="3141663"/>
            <a:ext cx="2971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2" name="Прямоугольник 4"/>
          <p:cNvSpPr>
            <a:spLocks noChangeArrowheads="1"/>
          </p:cNvSpPr>
          <p:nvPr/>
        </p:nvSpPr>
        <p:spPr bwMode="auto">
          <a:xfrm>
            <a:off x="684213" y="1562100"/>
            <a:ext cx="75596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/>
              <a:t>Наличие </a:t>
            </a:r>
            <a:r>
              <a:rPr lang="ru-RU" b="1"/>
              <a:t>интерфейсов</a:t>
            </a:r>
            <a:r>
              <a:rPr lang="ru-RU"/>
              <a:t> у компонента означает, что данный компонент реализует соответствующий набор интерфейсов.</a:t>
            </a:r>
          </a:p>
          <a:p>
            <a:pPr algn="just"/>
            <a:endParaRPr lang="ru-RU" i="1"/>
          </a:p>
          <a:p>
            <a:pPr algn="just"/>
            <a:r>
              <a:rPr lang="ru-RU" i="1"/>
              <a:t>Имя интерфейса </a:t>
            </a:r>
            <a:r>
              <a:rPr lang="ru-RU"/>
              <a:t>записывается рядом с окружностью. Линия семантически означает реализацию интерфейса.</a:t>
            </a:r>
          </a:p>
          <a:p>
            <a:pPr algn="just"/>
            <a:endParaRPr lang="ru-RU"/>
          </a:p>
        </p:txBody>
      </p:sp>
      <p:sp>
        <p:nvSpPr>
          <p:cNvPr id="9223" name="Прямоугольник 5"/>
          <p:cNvSpPr>
            <a:spLocks noChangeArrowheads="1"/>
          </p:cNvSpPr>
          <p:nvPr/>
        </p:nvSpPr>
        <p:spPr bwMode="auto">
          <a:xfrm>
            <a:off x="868363" y="5346700"/>
            <a:ext cx="7488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i="1"/>
              <a:t>Имя интерфейса </a:t>
            </a:r>
            <a:r>
              <a:rPr lang="ru-RU"/>
              <a:t>рекомендуется начинать с заглавной буквы "I".</a:t>
            </a:r>
          </a:p>
        </p:txBody>
      </p:sp>
      <p:sp>
        <p:nvSpPr>
          <p:cNvPr id="9224" name="Прямоугольник 7"/>
          <p:cNvSpPr>
            <a:spLocks noChangeArrowheads="1"/>
          </p:cNvSpPr>
          <p:nvPr/>
        </p:nvSpPr>
        <p:spPr bwMode="auto">
          <a:xfrm>
            <a:off x="3425825" y="4437063"/>
            <a:ext cx="49307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400"/>
              <a:t>Для представления внутренней структуры интерфейса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Диаграмма компонентов </a:t>
            </a:r>
            <a:r>
              <a:rPr lang="ru-RU" sz="2800" b="1" smtClean="0"/>
              <a:t>(интерфейсы)</a:t>
            </a:r>
            <a:endParaRPr lang="ru-RU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850" y="3832225"/>
            <a:ext cx="7924800" cy="2476500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000" i="1" dirty="0" smtClean="0"/>
              <a:t>Предоставляемый интерфейс (</a:t>
            </a:r>
            <a:r>
              <a:rPr lang="ru-RU" sz="2000" i="1" dirty="0" err="1" smtClean="0"/>
              <a:t>provided</a:t>
            </a:r>
            <a:r>
              <a:rPr lang="ru-RU" sz="2000" i="1" dirty="0" smtClean="0"/>
              <a:t> </a:t>
            </a:r>
            <a:r>
              <a:rPr lang="en-US" sz="2000" i="1" dirty="0" smtClean="0"/>
              <a:t>interface</a:t>
            </a:r>
            <a:r>
              <a:rPr lang="ru-RU" sz="2000" i="1" dirty="0" smtClean="0"/>
              <a:t>)</a:t>
            </a:r>
            <a:r>
              <a:rPr lang="ru-RU" sz="2000" dirty="0" smtClean="0"/>
              <a:t> – интерфейс, который компонент предлагает для своего окружения.</a:t>
            </a:r>
            <a:endParaRPr lang="ru-RU" sz="2000" i="1" dirty="0" smtClean="0"/>
          </a:p>
          <a:p>
            <a:pPr algn="just" eaLnBrk="1" hangingPunct="1">
              <a:defRPr/>
            </a:pPr>
            <a:r>
              <a:rPr lang="ru-RU" sz="2000" i="1" dirty="0" smtClean="0"/>
              <a:t>Требуемый интерфейс</a:t>
            </a:r>
            <a:r>
              <a:rPr lang="ru-RU" sz="2000" dirty="0" smtClean="0"/>
              <a:t> </a:t>
            </a:r>
            <a:r>
              <a:rPr lang="ru-RU" sz="2000" i="1" dirty="0" smtClean="0"/>
              <a:t>(</a:t>
            </a:r>
            <a:r>
              <a:rPr lang="ru-RU" sz="2000" i="1" dirty="0" err="1" smtClean="0"/>
              <a:t>required</a:t>
            </a:r>
            <a:r>
              <a:rPr lang="ru-RU" sz="2000" i="1" dirty="0" smtClean="0"/>
              <a:t> </a:t>
            </a:r>
            <a:r>
              <a:rPr lang="en-US" sz="2000" i="1" dirty="0" smtClean="0"/>
              <a:t>interface</a:t>
            </a:r>
            <a:r>
              <a:rPr lang="ru-RU" sz="2000" i="1" dirty="0" smtClean="0"/>
              <a:t>)</a:t>
            </a:r>
            <a:r>
              <a:rPr lang="ru-RU" sz="2000" dirty="0" smtClean="0"/>
              <a:t> – интерфейс, который необходим компоненту от своего окружения для выполнения заявленной функциональности, контракта или поведения.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000" dirty="0" smtClean="0"/>
          </a:p>
        </p:txBody>
      </p:sp>
      <p:pic>
        <p:nvPicPr>
          <p:cNvPr id="10244" name="Picture 4" descr="Рис_11_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12875"/>
            <a:ext cx="723582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8/16	Самарский университет</a:t>
            </a:r>
          </a:p>
        </p:txBody>
      </p:sp>
      <p:sp>
        <p:nvSpPr>
          <p:cNvPr id="3" name="Овал 2"/>
          <p:cNvSpPr/>
          <p:nvPr/>
        </p:nvSpPr>
        <p:spPr bwMode="auto">
          <a:xfrm>
            <a:off x="3113088" y="2963863"/>
            <a:ext cx="287337" cy="287337"/>
          </a:xfrm>
          <a:prstGeom prst="ellipse">
            <a:avLst/>
          </a:prstGeom>
          <a:solidFill>
            <a:schemeClr val="accent1">
              <a:alpha val="29000"/>
            </a:schemeClr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 bwMode="auto">
          <a:xfrm>
            <a:off x="6896100" y="2963863"/>
            <a:ext cx="287338" cy="287337"/>
          </a:xfrm>
          <a:prstGeom prst="ellipse">
            <a:avLst/>
          </a:prstGeom>
          <a:solidFill>
            <a:schemeClr val="accent1">
              <a:alpha val="29000"/>
            </a:schemeClr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 bwMode="auto">
          <a:xfrm>
            <a:off x="6845300" y="1898650"/>
            <a:ext cx="287338" cy="287338"/>
          </a:xfrm>
          <a:prstGeom prst="ellipse">
            <a:avLst/>
          </a:prstGeom>
          <a:solidFill>
            <a:schemeClr val="accent1">
              <a:alpha val="29000"/>
            </a:schemeClr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 bwMode="auto">
          <a:xfrm>
            <a:off x="1298575" y="3100388"/>
            <a:ext cx="287338" cy="287337"/>
          </a:xfrm>
          <a:prstGeom prst="ellipse">
            <a:avLst/>
          </a:prstGeom>
          <a:solidFill>
            <a:schemeClr val="accent1">
              <a:alpha val="29000"/>
            </a:schemeClr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8" grpId="0" animBg="1"/>
      <p:bldP spid="8" grpId="1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smtClean="0"/>
              <a:t>Собирающий соединитель</a:t>
            </a:r>
            <a:br>
              <a:rPr lang="ru-RU" sz="3800" smtClean="0"/>
            </a:br>
            <a:r>
              <a:rPr lang="ru-RU" sz="3800" i="1" smtClean="0"/>
              <a:t>(assembly </a:t>
            </a:r>
            <a:r>
              <a:rPr lang="en-US" sz="3800" i="1" smtClean="0"/>
              <a:t>connector</a:t>
            </a:r>
            <a:r>
              <a:rPr lang="ru-RU" sz="3800" i="1" smtClean="0"/>
              <a:t>)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7924800" cy="4419600"/>
          </a:xfrm>
        </p:spPr>
        <p:txBody>
          <a:bodyPr/>
          <a:lstStyle/>
          <a:p>
            <a:pPr marL="284163" indent="-284163" eaLnBrk="1" hangingPunct="1"/>
            <a:r>
              <a:rPr lang="ru-RU" smtClean="0"/>
              <a:t> </a:t>
            </a:r>
            <a:r>
              <a:rPr lang="ru-RU" sz="2000" b="1" smtClean="0"/>
              <a:t>Соединитель</a:t>
            </a:r>
            <a:r>
              <a:rPr lang="ru-RU" sz="2000" smtClean="0"/>
              <a:t>  связывает два компонента в контексте предоставляемых и требуемых сервисов. </a:t>
            </a:r>
          </a:p>
        </p:txBody>
      </p:sp>
      <p:pic>
        <p:nvPicPr>
          <p:cNvPr id="35845" name="Picture 4" descr="Рис_11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565400"/>
            <a:ext cx="6967537" cy="335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4" descr="Рис_11_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3" y="1766888"/>
            <a:ext cx="78486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24113" algn="l"/>
                <a:tab pos="2955925" algn="l"/>
                <a:tab pos="3763963" algn="l"/>
                <a:tab pos="4667250" algn="l"/>
                <a:tab pos="5199063" algn="l"/>
                <a:tab pos="58261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         9/16	   Самарский университет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/>
    </p:bldLst>
  </p:timing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3302</TotalTime>
  <Words>762</Words>
  <Application>Microsoft Office PowerPoint</Application>
  <PresentationFormat>Экран (4:3)</PresentationFormat>
  <Paragraphs>101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Wingdings</vt:lpstr>
      <vt:lpstr>Times New Roman</vt:lpstr>
      <vt:lpstr>Arial Black</vt:lpstr>
      <vt:lpstr>Скругленный</vt:lpstr>
      <vt:lpstr>Диаграмма компонетов</vt:lpstr>
      <vt:lpstr>Диаграммы реализации</vt:lpstr>
      <vt:lpstr>Диаграмма компонентов</vt:lpstr>
      <vt:lpstr>Компонент (component)</vt:lpstr>
      <vt:lpstr>Презентация PowerPoint</vt:lpstr>
      <vt:lpstr>Диаграмма компонентов (спецификация)</vt:lpstr>
      <vt:lpstr>Диаграмма компонентов (интерфейсы)</vt:lpstr>
      <vt:lpstr>Диаграмма компонентов (интерфейсы)</vt:lpstr>
      <vt:lpstr>Собирающий соединитель (assembly connector)</vt:lpstr>
      <vt:lpstr>Диаграмма компонентов (отношения зависимости)</vt:lpstr>
      <vt:lpstr>Пример: отношения зависимости </vt:lpstr>
      <vt:lpstr>Диаграмма компонентов (отношения реализации)</vt:lpstr>
      <vt:lpstr>Диаграмма компонентов (порты)</vt:lpstr>
      <vt:lpstr>Делегирующий соединитель (delegation connector)</vt:lpstr>
      <vt:lpstr>Примеры</vt:lpstr>
      <vt:lpstr>Примеры</vt:lpstr>
    </vt:vector>
  </TitlesOfParts>
  <Company>UML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Леоненков</dc:creator>
  <cp:lastModifiedBy>Лариса</cp:lastModifiedBy>
  <cp:revision>255</cp:revision>
  <dcterms:created xsi:type="dcterms:W3CDTF">2008-05-05T17:02:32Z</dcterms:created>
  <dcterms:modified xsi:type="dcterms:W3CDTF">2025-04-21T05:21:08Z</dcterms:modified>
</cp:coreProperties>
</file>